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81" r:id="rId3"/>
    <p:sldId id="283" r:id="rId4"/>
    <p:sldId id="287" r:id="rId5"/>
    <p:sldId id="286" r:id="rId6"/>
    <p:sldId id="289" r:id="rId7"/>
    <p:sldId id="291" r:id="rId8"/>
    <p:sldId id="294" r:id="rId9"/>
    <p:sldId id="296" r:id="rId10"/>
    <p:sldId id="297" r:id="rId11"/>
    <p:sldId id="269" r:id="rId12"/>
    <p:sldId id="271" r:id="rId13"/>
    <p:sldId id="273" r:id="rId14"/>
    <p:sldId id="275" r:id="rId15"/>
    <p:sldId id="279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jesh\Desktop\rp%20singh%2023.08.15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rpsINGH\2ndAPS\new%20model\new%20model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1653714110035"/>
          <c:y val="0.15311586051743534"/>
          <c:w val="0.79304217124703225"/>
          <c:h val="0.79612898387701536"/>
        </c:manualLayout>
      </c:layout>
      <c:scatterChart>
        <c:scatterStyle val="lineMarker"/>
        <c:varyColors val="0"/>
        <c:ser>
          <c:idx val="0"/>
          <c:order val="0"/>
          <c:tx>
            <c:v>Single layer SQ2</c:v>
          </c:tx>
          <c:spPr>
            <a:ln w="28575">
              <a:noFill/>
            </a:ln>
          </c:spPr>
          <c:marker>
            <c:spPr>
              <a:ln w="25400"/>
            </c:spPr>
          </c:marker>
          <c:xVal>
            <c:numRef>
              <c:f>'comparison of displacement ODE'!$J$4:$J$6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32.5</c:v>
                </c:pt>
              </c:numCache>
            </c:numRef>
          </c:xVal>
          <c:yVal>
            <c:numRef>
              <c:f>'comparison of displacement ODE'!$K$4:$K$6</c:f>
              <c:numCache>
                <c:formatCode>General</c:formatCode>
                <c:ptCount val="3"/>
                <c:pt idx="0">
                  <c:v>5.8</c:v>
                </c:pt>
                <c:pt idx="1">
                  <c:v>6.4</c:v>
                </c:pt>
                <c:pt idx="2">
                  <c:v>7.3</c:v>
                </c:pt>
              </c:numCache>
            </c:numRef>
          </c:yVal>
          <c:smooth val="0"/>
        </c:ser>
        <c:ser>
          <c:idx val="1"/>
          <c:order val="1"/>
          <c:tx>
            <c:v>Double Layer SQ2</c:v>
          </c:tx>
          <c:spPr>
            <a:ln w="28575">
              <a:noFill/>
            </a:ln>
          </c:spPr>
          <c:marker>
            <c:spPr>
              <a:noFill/>
              <a:ln w="38100">
                <a:solidFill>
                  <a:srgbClr val="C00000"/>
                </a:solidFill>
              </a:ln>
            </c:spPr>
          </c:marker>
          <c:xVal>
            <c:numRef>
              <c:f>'comparison of displacement ODE'!$J$4:$J$6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32.5</c:v>
                </c:pt>
              </c:numCache>
            </c:numRef>
          </c:xVal>
          <c:yVal>
            <c:numRef>
              <c:f>'comparison of displacement ODE'!$L$4:$L$6</c:f>
              <c:numCache>
                <c:formatCode>General</c:formatCode>
                <c:ptCount val="3"/>
                <c:pt idx="0">
                  <c:v>5.8</c:v>
                </c:pt>
                <c:pt idx="1">
                  <c:v>6.5</c:v>
                </c:pt>
                <c:pt idx="2">
                  <c:v>7.4</c:v>
                </c:pt>
              </c:numCache>
            </c:numRef>
          </c:yVal>
          <c:smooth val="0"/>
        </c:ser>
        <c:ser>
          <c:idx val="2"/>
          <c:order val="2"/>
          <c:tx>
            <c:v>Single Layer SQ3</c:v>
          </c:tx>
          <c:spPr>
            <a:ln w="28575">
              <a:noFill/>
            </a:ln>
          </c:spPr>
          <c:marker>
            <c:symbol val="x"/>
            <c:size val="7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'comparison of displacement ODE'!$J$4:$J$6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32.5</c:v>
                </c:pt>
              </c:numCache>
            </c:numRef>
          </c:xVal>
          <c:yVal>
            <c:numRef>
              <c:f>'comparison of displacement ODE'!$M$4:$M$6</c:f>
              <c:numCache>
                <c:formatCode>General</c:formatCode>
                <c:ptCount val="3"/>
                <c:pt idx="0">
                  <c:v>6.2</c:v>
                </c:pt>
                <c:pt idx="1">
                  <c:v>6.6</c:v>
                </c:pt>
                <c:pt idx="2">
                  <c:v>7.3</c:v>
                </c:pt>
              </c:numCache>
            </c:numRef>
          </c:yVal>
          <c:smooth val="0"/>
        </c:ser>
        <c:ser>
          <c:idx val="3"/>
          <c:order val="3"/>
          <c:tx>
            <c:v>Double Layer SQ3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5400"/>
            </c:spPr>
          </c:marker>
          <c:xVal>
            <c:numRef>
              <c:f>'comparison of displacement ODE'!$J$4:$J$6</c:f>
              <c:numCache>
                <c:formatCode>General</c:formatCode>
                <c:ptCount val="3"/>
                <c:pt idx="0">
                  <c:v>25</c:v>
                </c:pt>
                <c:pt idx="1">
                  <c:v>30</c:v>
                </c:pt>
                <c:pt idx="2">
                  <c:v>32.5</c:v>
                </c:pt>
              </c:numCache>
            </c:numRef>
          </c:xVal>
          <c:yVal>
            <c:numRef>
              <c:f>'comparison of displacement ODE'!$N$4:$N$6</c:f>
              <c:numCache>
                <c:formatCode>General</c:formatCode>
                <c:ptCount val="3"/>
                <c:pt idx="0">
                  <c:v>5.8</c:v>
                </c:pt>
                <c:pt idx="1">
                  <c:v>7</c:v>
                </c:pt>
                <c:pt idx="2">
                  <c:v>7.7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127264"/>
        <c:axId val="1877128352"/>
      </c:scatterChart>
      <c:valAx>
        <c:axId val="1877127264"/>
        <c:scaling>
          <c:orientation val="minMax"/>
          <c:max val="34"/>
          <c:min val="22"/>
        </c:scaling>
        <c:delete val="0"/>
        <c:axPos val="t"/>
        <c:title>
          <c:tx>
            <c:rich>
              <a:bodyPr/>
              <a:lstStyle/>
              <a:p>
                <a:pPr>
                  <a:defRPr lang="en-IN"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Axle Load (Tonnes)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2000" b="1"/>
            </a:pPr>
            <a:endParaRPr lang="en-US"/>
          </a:p>
        </c:txPr>
        <c:crossAx val="1877128352"/>
        <c:crosses val="autoZero"/>
        <c:crossBetween val="midCat"/>
        <c:majorUnit val="2"/>
        <c:minorUnit val="2"/>
      </c:valAx>
      <c:valAx>
        <c:axId val="1877128352"/>
        <c:scaling>
          <c:orientation val="maxMin"/>
          <c:max val="8"/>
          <c:min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IN"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I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</a:t>
                </a:r>
                <a:r>
                  <a:rPr lang="en-IN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Below bottom of Sleeper (mm)</a:t>
                </a:r>
                <a:endParaRPr lang="en-I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389681289838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2000" b="1"/>
            </a:pPr>
            <a:endParaRPr lang="en-US"/>
          </a:p>
        </c:txPr>
        <c:crossAx val="1877127264"/>
        <c:crosses val="autoZero"/>
        <c:crossBetween val="midCat"/>
        <c:majorUnit val="1"/>
        <c:minorUnit val="0.2"/>
      </c:valAx>
    </c:plotArea>
    <c:legend>
      <c:legendPos val="r"/>
      <c:layout>
        <c:manualLayout>
          <c:xMode val="edge"/>
          <c:yMode val="edge"/>
          <c:x val="0.18716700205210934"/>
          <c:y val="0.63094985949317484"/>
          <c:w val="0.46905335314647495"/>
          <c:h val="0.31125034370703664"/>
        </c:manualLayout>
      </c:layout>
      <c:overlay val="0"/>
      <c:txPr>
        <a:bodyPr/>
        <a:lstStyle/>
        <a:p>
          <a:pPr>
            <a:defRPr lang="en-IN"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3737697119176"/>
          <c:y val="0.20915795062005518"/>
          <c:w val="0.82066527873085304"/>
          <c:h val="0.76667558816017778"/>
        </c:manualLayout>
      </c:layout>
      <c:scatterChart>
        <c:scatterStyle val="lineMarker"/>
        <c:varyColors val="0"/>
        <c:ser>
          <c:idx val="0"/>
          <c:order val="0"/>
          <c:tx>
            <c:v>Ballast Layer</c:v>
          </c:tx>
          <c:spPr>
            <a:ln w="1905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</c:spPr>
          </c:marker>
          <c:xVal>
            <c:numRef>
              <c:f>'varying axle load'!$B$4:$B$11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'varying axle load'!$C$4:$C$11</c:f>
              <c:numCache>
                <c:formatCode>General</c:formatCode>
                <c:ptCount val="8"/>
                <c:pt idx="0">
                  <c:v>0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3.3</c:v>
                </c:pt>
                <c:pt idx="4">
                  <c:v>4.5</c:v>
                </c:pt>
                <c:pt idx="5">
                  <c:v>5.6</c:v>
                </c:pt>
                <c:pt idx="6">
                  <c:v>6.7</c:v>
                </c:pt>
                <c:pt idx="7">
                  <c:v>7.8</c:v>
                </c:pt>
              </c:numCache>
            </c:numRef>
          </c:yVal>
          <c:smooth val="0"/>
        </c:ser>
        <c:ser>
          <c:idx val="1"/>
          <c:order val="1"/>
          <c:tx>
            <c:v>Blanket Layer</c:v>
          </c:tx>
          <c:spPr>
            <a:ln w="19050">
              <a:solidFill>
                <a:srgbClr val="C00000"/>
              </a:solidFill>
            </a:ln>
          </c:spPr>
          <c:marker>
            <c:symbol val="square"/>
            <c:size val="9"/>
            <c:spPr>
              <a:noFill/>
              <a:ln w="31750">
                <a:solidFill>
                  <a:srgbClr val="FF0000"/>
                </a:solidFill>
              </a:ln>
            </c:spPr>
          </c:marker>
          <c:xVal>
            <c:numRef>
              <c:f>'varying axle load'!$B$4:$B$11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'varying axle load'!$D$4:$D$11</c:f>
              <c:numCache>
                <c:formatCode>General</c:formatCode>
                <c:ptCount val="8"/>
                <c:pt idx="0">
                  <c:v>0</c:v>
                </c:pt>
                <c:pt idx="1">
                  <c:v>1.1000000000000001</c:v>
                </c:pt>
                <c:pt idx="2">
                  <c:v>2.1</c:v>
                </c:pt>
                <c:pt idx="3">
                  <c:v>3.2</c:v>
                </c:pt>
                <c:pt idx="4">
                  <c:v>4.3</c:v>
                </c:pt>
                <c:pt idx="5">
                  <c:v>5.3</c:v>
                </c:pt>
                <c:pt idx="6">
                  <c:v>6.4</c:v>
                </c:pt>
                <c:pt idx="7">
                  <c:v>7.5</c:v>
                </c:pt>
              </c:numCache>
            </c:numRef>
          </c:yVal>
          <c:smooth val="0"/>
        </c:ser>
        <c:ser>
          <c:idx val="2"/>
          <c:order val="2"/>
          <c:tx>
            <c:v>Subgrade Layer</c:v>
          </c:tx>
          <c:spPr>
            <a:ln w="19050">
              <a:solidFill>
                <a:srgbClr val="00B050"/>
              </a:solidFill>
            </a:ln>
          </c:spPr>
          <c:marker>
            <c:symbol val="x"/>
            <c:size val="11"/>
            <c:spPr>
              <a:noFill/>
              <a:ln w="19050">
                <a:solidFill>
                  <a:srgbClr val="00B050"/>
                </a:solidFill>
              </a:ln>
            </c:spPr>
          </c:marker>
          <c:xVal>
            <c:numRef>
              <c:f>'varying axle load'!$B$4:$B$11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'varying axle load'!$E$4:$E$11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1.9000000000000001</c:v>
                </c:pt>
                <c:pt idx="3">
                  <c:v>2.9</c:v>
                </c:pt>
                <c:pt idx="4">
                  <c:v>3.8</c:v>
                </c:pt>
                <c:pt idx="5">
                  <c:v>4.8</c:v>
                </c:pt>
                <c:pt idx="6">
                  <c:v>5.7</c:v>
                </c:pt>
                <c:pt idx="7">
                  <c:v>6.7</c:v>
                </c:pt>
              </c:numCache>
            </c:numRef>
          </c:yVal>
          <c:smooth val="0"/>
        </c:ser>
        <c:ser>
          <c:idx val="3"/>
          <c:order val="3"/>
          <c:tx>
            <c:v>Embankment Fill</c:v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7"/>
            <c:spPr>
              <a:noFill/>
              <a:ln w="15875"/>
            </c:spPr>
          </c:marker>
          <c:trendline>
            <c:spPr>
              <a:ln>
                <a:noFill/>
              </a:ln>
            </c:spPr>
            <c:trendlineType val="poly"/>
            <c:order val="2"/>
            <c:dispRSqr val="0"/>
            <c:dispEq val="0"/>
          </c:trendline>
          <c:xVal>
            <c:numRef>
              <c:f>'varying axle load'!$B$4:$B$11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'varying axle load'!$F$4:$F$11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0.9</c:v>
                </c:pt>
                <c:pt idx="3">
                  <c:v>1.4</c:v>
                </c:pt>
                <c:pt idx="4">
                  <c:v>1.9000000000000001</c:v>
                </c:pt>
                <c:pt idx="5">
                  <c:v>2.4</c:v>
                </c:pt>
                <c:pt idx="6">
                  <c:v>2.8</c:v>
                </c:pt>
                <c:pt idx="7">
                  <c:v>3.3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133248"/>
        <c:axId val="1877131616"/>
      </c:scatterChart>
      <c:valAx>
        <c:axId val="187713324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lang="en-IN" sz="2400"/>
                </a:pPr>
                <a:r>
                  <a:rPr lang="en-US" sz="2400"/>
                  <a:t>Axle Load (Tonnes)</a:t>
                </a:r>
              </a:p>
            </c:rich>
          </c:tx>
          <c:layout>
            <c:manualLayout>
              <c:xMode val="edge"/>
              <c:yMode val="edge"/>
              <c:x val="0.39307978410022559"/>
              <c:y val="0.2054904858360902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 sz="2000" b="1"/>
            </a:pPr>
            <a:endParaRPr lang="en-US"/>
          </a:p>
        </c:txPr>
        <c:crossAx val="1877131616"/>
        <c:crosses val="autoZero"/>
        <c:crossBetween val="midCat"/>
      </c:valAx>
      <c:valAx>
        <c:axId val="1877131616"/>
        <c:scaling>
          <c:orientation val="maxMin"/>
          <c:max val="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IN" sz="2400"/>
                </a:pPr>
                <a:r>
                  <a:rPr lang="en-IN" sz="2400" dirty="0"/>
                  <a:t>Displacement</a:t>
                </a:r>
                <a:r>
                  <a:rPr lang="en-IN" sz="2400" baseline="0" dirty="0"/>
                  <a:t> in (mm)</a:t>
                </a:r>
                <a:endParaRPr lang="en-IN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2000" b="1"/>
            </a:pPr>
            <a:endParaRPr lang="en-US"/>
          </a:p>
        </c:txPr>
        <c:crossAx val="1877133248"/>
        <c:crosses val="autoZero"/>
        <c:crossBetween val="midCat"/>
        <c:majorUnit val="4"/>
        <c:minorUnit val="1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7702020260761347"/>
          <c:y val="0.53410358282688031"/>
          <c:w val="0.40523918631293682"/>
          <c:h val="0.444410112686425"/>
        </c:manualLayout>
      </c:layout>
      <c:overlay val="1"/>
      <c:txPr>
        <a:bodyPr/>
        <a:lstStyle/>
        <a:p>
          <a:pPr>
            <a:defRPr lang="en-IN"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E6538-F03D-4136-B3A9-BF923AE6D7B9}" type="datetimeFigureOut">
              <a:rPr lang="en-IN" smtClean="0"/>
              <a:t>12-01-2017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C791-9353-4E29-9DAE-37D973259E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40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476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780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57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62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89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791-9353-4E29-9DAE-37D973259EF4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04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2DCD-2C17-4AFF-8EBB-D075600101EA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6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CF94-B78E-4894-BE8C-4C996FBD6FB6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5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F81-B559-4EB1-AA3D-8DEF9ADB3B4B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9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C8F0-71FF-4413-A57D-6BC1E92F3F4C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5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286E-823E-4558-91CB-6165A3432B73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71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AFA-705A-45A9-BDDA-F5C73E87FE91}" type="datetime1">
              <a:rPr lang="en-IN" smtClean="0"/>
              <a:t>12-01-2017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4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5EDC-18D0-4A52-B29E-B61DABE9D298}" type="datetime1">
              <a:rPr lang="en-IN" smtClean="0"/>
              <a:t>12-01-2017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03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E79C-9239-4BB3-82DF-3BA68F190768}" type="datetime1">
              <a:rPr lang="en-IN" smtClean="0"/>
              <a:t>12-01-2017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78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3008-869C-4974-BCAE-7BB5E0F19617}" type="datetime1">
              <a:rPr lang="en-IN" smtClean="0"/>
              <a:t>12-01-2017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86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BB47-D5BA-493E-AC6E-ABD86C41A00B}" type="datetime1">
              <a:rPr lang="en-IN" smtClean="0"/>
              <a:t>12-01-2017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9C1E-73C3-425E-A8EB-6EBB4CA1792C}" type="datetime1">
              <a:rPr lang="en-IN" smtClean="0"/>
              <a:t>12-01-2017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72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0ACC-FB6B-4AA5-B12D-038B57E6E20B}" type="datetime1">
              <a:rPr lang="en-IN" smtClean="0"/>
              <a:t>12-01-2017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A396-1A9A-4A0C-983F-BFC8FE269E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67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jpg"/><Relationship Id="rId2" Type="http://schemas.openxmlformats.org/officeDocument/2006/relationships/hyperlink" Target="file:///E:\mtech\Rail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rit.edu/~pnveme/EMEM682n/Matlab_682/twodofsys1.GI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rit.edu/~pnveme/EMEM682n/Matlab_682/twodofsys1.GI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jpg"/><Relationship Id="rId5" Type="http://schemas.openxmlformats.org/officeDocument/2006/relationships/image" Target="../media/image13.wmf"/><Relationship Id="rId10" Type="http://schemas.openxmlformats.org/officeDocument/2006/relationships/image" Target="../media/image17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78" y="-108340"/>
            <a:ext cx="11887200" cy="3521123"/>
          </a:xfrm>
          <a:ln w="38100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IN" b="1" u="sng" dirty="0" smtClean="0"/>
              <a:t/>
            </a:r>
            <a:br>
              <a:rPr lang="en-IN" b="1" u="sng" dirty="0" smtClean="0"/>
            </a:br>
            <a:r>
              <a:rPr lang="en-IN" b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Stress </a:t>
            </a:r>
            <a:r>
              <a:rPr lang="en-IN" b="1" u="sng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Assessment in Railway Foundation System for Semi High Speed and High Axle Loads Trains</a:t>
            </a:r>
            <a:r>
              <a:rPr lang="en-IN" u="sng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</a:t>
            </a:r>
            <a:r>
              <a:rPr lang="en-IN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/>
            </a:r>
            <a:br>
              <a:rPr lang="en-IN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IN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/>
            </a:r>
            <a:br>
              <a:rPr lang="en-IN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IN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    </a:t>
            </a:r>
            <a:r>
              <a:rPr lang="en-IN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Yerramshetty Srinivas, </a:t>
            </a:r>
            <a:r>
              <a:rPr lang="en-IN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ADEN/</a:t>
            </a:r>
            <a:r>
              <a:rPr lang="en-IN" sz="2700" b="1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ARK,ECoR</a:t>
            </a:r>
            <a:r>
              <a:rPr lang="en-IN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,</a:t>
            </a:r>
            <a:r>
              <a:rPr lang="en-IN" sz="2700" b="1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M.tech</a:t>
            </a:r>
            <a:r>
              <a:rPr lang="en-IN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,RTC)&amp;</a:t>
            </a:r>
            <a:r>
              <a:rPr lang="en-IN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/>
            </a:r>
            <a:br>
              <a:rPr lang="en-IN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IN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IN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R. P. </a:t>
            </a:r>
            <a:r>
              <a:rPr lang="en-IN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Singh</a:t>
            </a:r>
            <a:r>
              <a:rPr lang="en-IN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</a:t>
            </a:r>
            <a:r>
              <a:rPr lang="en-IN" sz="2700" b="1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Asst</a:t>
            </a:r>
            <a:r>
              <a:rPr lang="en-IN" sz="27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Prof Track ,IRICEN)</a:t>
            </a:r>
            <a:r>
              <a:rPr lang="en-IN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/>
            </a:r>
            <a:br>
              <a:rPr lang="en-IN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endParaRPr lang="en-IN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4209" y="1282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" y="1112714"/>
            <a:ext cx="1800225" cy="1695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</a:t>
            </a:fld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30" y="3173524"/>
            <a:ext cx="6317634" cy="3684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" y="3173524"/>
            <a:ext cx="6032737" cy="36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62864"/>
              </p:ext>
            </p:extLst>
          </p:nvPr>
        </p:nvGraphicFramePr>
        <p:xfrm>
          <a:off x="3915770" y="1255593"/>
          <a:ext cx="8066964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324970"/>
                <a:gridCol w="1924335"/>
                <a:gridCol w="1596788"/>
                <a:gridCol w="1787856"/>
                <a:gridCol w="1433015"/>
              </a:tblGrid>
              <a:tr h="5130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Foundation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Axle Load (Tonnes)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Settlement (mm)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% </a:t>
                      </a: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Diff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MATLAB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PLAXIS2D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1303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Single </a:t>
                      </a: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Layer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25T/SQ2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5.73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Times New Roman"/>
                          <a:ea typeface="Calibri"/>
                          <a:cs typeface="Mangal"/>
                        </a:rPr>
                        <a:t>5.75</a:t>
                      </a:r>
                      <a:endParaRPr lang="en-IN" sz="2400" b="1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0.34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25T/SQ3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6.08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6.10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0.33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32.5/SQ2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6.52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6.61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1.36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32.5T/ </a:t>
                      </a: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SQ3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7.34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7.98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Times New Roman"/>
                          <a:ea typeface="Calibri"/>
                          <a:cs typeface="Mangal"/>
                        </a:rPr>
                        <a:t>8.02</a:t>
                      </a:r>
                      <a:endParaRPr lang="en-IN" sz="2400" b="1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Double </a:t>
                      </a: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Layer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25T/SQ2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6.15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Times New Roman"/>
                          <a:ea typeface="Calibri"/>
                          <a:cs typeface="Mangal"/>
                        </a:rPr>
                        <a:t>6.25</a:t>
                      </a:r>
                      <a:endParaRPr lang="en-IN" sz="2400" b="1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Times New Roman"/>
                          <a:ea typeface="Calibri"/>
                          <a:cs typeface="Mangal"/>
                        </a:rPr>
                        <a:t>1.6</a:t>
                      </a:r>
                      <a:endParaRPr lang="en-IN" sz="2400" b="1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25T/SQ3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6.52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6.89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5.37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Calibri"/>
                          <a:cs typeface="Mangal"/>
                        </a:rPr>
                        <a:t>32.5T/SQ2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6.87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7.01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1.99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Times New Roman"/>
                          <a:ea typeface="Calibri"/>
                          <a:cs typeface="Mangal"/>
                        </a:rPr>
                        <a:t>32.5T/SQ3</a:t>
                      </a:r>
                      <a:endParaRPr lang="en-IN" sz="2400" b="1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7.59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7.96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Calibri"/>
                          <a:cs typeface="Mangal"/>
                        </a:rPr>
                        <a:t>4.64</a:t>
                      </a:r>
                      <a:endParaRPr lang="en-IN" sz="2400" b="1" dirty="0">
                        <a:effectLst/>
                        <a:latin typeface="Times New Roman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1582" y="-69970"/>
            <a:ext cx="10515600" cy="1325563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</a:t>
            </a:r>
            <a:r>
              <a:rPr lang="en-US" sz="4000" b="1" dirty="0" smtClean="0"/>
              <a:t>Analysis </a:t>
            </a:r>
            <a:r>
              <a:rPr lang="en-US" sz="4000" b="1" dirty="0"/>
              <a:t>of New Model using PLAXIS 2D (</a:t>
            </a:r>
            <a:r>
              <a:rPr lang="en-US" sz="4000" b="1" dirty="0" err="1"/>
              <a:t>Contd</a:t>
            </a:r>
            <a:r>
              <a:rPr lang="en-US" sz="4000" b="1" dirty="0"/>
              <a:t>…)</a:t>
            </a:r>
            <a:br>
              <a:rPr lang="en-US" sz="4000" b="1" dirty="0"/>
            </a:br>
            <a:r>
              <a:rPr lang="en-IN" sz="4000" dirty="0" smtClean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/>
            </a:r>
            <a:br>
              <a:rPr lang="en-IN" sz="4000" dirty="0" smtClean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</a:br>
            <a:endParaRPr lang="en-IN" sz="4000" dirty="0">
              <a:effectLst>
                <a:outerShdw blurRad="50800" dist="50800" dir="5400000" algn="ctr" rotWithShape="0">
                  <a:srgbClr val="FF0000">
                    <a:alpha val="89000"/>
                  </a:srgbClr>
                </a:outerShdw>
              </a:effectLst>
            </a:endParaRPr>
          </a:p>
        </p:txBody>
      </p:sp>
      <p:pic>
        <p:nvPicPr>
          <p:cNvPr id="7" name="Picture 6" descr="C:\Users\Admin\Desktop\RPSINGH\Displacement contour\Displacement Contour-25TSQ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1255593"/>
            <a:ext cx="3903259" cy="32808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0749" y="4536439"/>
            <a:ext cx="3317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Deformation contour for single layer 25T/SQ2 railway foundation system</a:t>
            </a: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8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61" y="135716"/>
            <a:ext cx="10515600" cy="1325563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50800" dir="5400000" algn="ctr" rotWithShape="0">
                    <a:srgbClr val="FF0000">
                      <a:alpha val="64000"/>
                    </a:srgbClr>
                  </a:outerShdw>
                </a:effectLst>
              </a:rPr>
              <a:t>Parametric study</a:t>
            </a:r>
            <a:endParaRPr lang="en-IN" b="1" dirty="0">
              <a:effectLst>
                <a:outerShdw blurRad="50800" dist="50800" dir="5400000" algn="ctr" rotWithShape="0">
                  <a:srgbClr val="FF0000">
                    <a:alpha val="64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652" y="2759241"/>
            <a:ext cx="203627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52632" y="3151188"/>
            <a:ext cx="190791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81453" y="1984831"/>
            <a:ext cx="223727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70039" y="3235583"/>
            <a:ext cx="10031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27767" y="1174667"/>
            <a:ext cx="10058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Parametric </a:t>
            </a:r>
            <a:r>
              <a:rPr lang="en-US" sz="28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study on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cross level </a:t>
            </a:r>
            <a:r>
              <a:rPr lang="en-US" sz="28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in curve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was done </a:t>
            </a:r>
            <a:r>
              <a:rPr lang="en-US" sz="28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considering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 unequal </a:t>
            </a:r>
            <a:r>
              <a:rPr lang="en-US" sz="28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forces on inner and outer rail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effectLst>
                <a:outerShdw blurRad="50800" dist="50800" dir="5400000" algn="ctr" rotWithShape="0">
                  <a:srgbClr val="FFC000">
                    <a:alpha val="98000"/>
                  </a:srgbClr>
                </a:outerShdw>
              </a:effectLst>
            </a:endParaRPr>
          </a:p>
          <a:p>
            <a:r>
              <a:rPr lang="en-US" dirty="0"/>
              <a:t> </a:t>
            </a:r>
            <a:endParaRPr lang="en-IN" dirty="0"/>
          </a:p>
        </p:txBody>
      </p:sp>
      <p:pic>
        <p:nvPicPr>
          <p:cNvPr id="17" name="Content Placeholder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818" y="2099556"/>
            <a:ext cx="4892676" cy="4527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" y="2624441"/>
            <a:ext cx="4687513" cy="3939443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08237" y="-3509084"/>
            <a:ext cx="2400300" cy="9940726"/>
            <a:chOff x="4238" y="6688"/>
            <a:chExt cx="1692" cy="67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318" y="11998"/>
              <a:ext cx="56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238" y="6688"/>
              <a:ext cx="1692" cy="6733"/>
              <a:chOff x="4238" y="6688"/>
              <a:chExt cx="1692" cy="6733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361" y="12701"/>
                <a:ext cx="569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IN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238" y="6688"/>
                <a:ext cx="1605" cy="6733"/>
                <a:chOff x="4238" y="6688"/>
                <a:chExt cx="1605" cy="6733"/>
              </a:xfrm>
            </p:grpSpPr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5408" y="11675"/>
                  <a:ext cx="38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5410" y="12528"/>
                  <a:ext cx="433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4360" y="12765"/>
                  <a:ext cx="56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k</a:t>
                  </a:r>
                  <a:r>
                    <a:rPr lang="en-US" sz="14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4238" y="11886"/>
                  <a:ext cx="568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k</a:t>
                  </a:r>
                  <a:r>
                    <a:rPr lang="en-US" sz="1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4763" y="11804"/>
                  <a:ext cx="720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f</a:t>
                  </a:r>
                  <a:r>
                    <a:rPr lang="en-US" sz="1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 </a:t>
                  </a: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(t)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5" name="Group 24"/>
                <p:cNvGrpSpPr>
                  <a:grpSpLocks/>
                </p:cNvGrpSpPr>
                <p:nvPr/>
              </p:nvGrpSpPr>
              <p:grpSpPr bwMode="auto">
                <a:xfrm>
                  <a:off x="4662" y="6688"/>
                  <a:ext cx="972" cy="6733"/>
                  <a:chOff x="4662" y="6688"/>
                  <a:chExt cx="972" cy="6733"/>
                </a:xfrm>
              </p:grpSpPr>
              <p:pic>
                <p:nvPicPr>
                  <p:cNvPr id="26" name="Picture 25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92" t="42979" r="67056" b="22493"/>
                  <a:stretch>
                    <a:fillRect/>
                  </a:stretch>
                </p:blipFill>
                <p:spPr bwMode="auto">
                  <a:xfrm>
                    <a:off x="5221" y="11799"/>
                    <a:ext cx="274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26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31" t="42175" r="80525" b="19281"/>
                  <a:stretch>
                    <a:fillRect/>
                  </a:stretch>
                </p:blipFill>
                <p:spPr bwMode="auto">
                  <a:xfrm>
                    <a:off x="4662" y="11797"/>
                    <a:ext cx="291" cy="5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762" y="12363"/>
                    <a:ext cx="682" cy="305"/>
                  </a:xfrm>
                  <a:prstGeom prst="rect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400" baseline="-25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29" name="Picture 28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92" t="42979" r="67056" b="22493"/>
                  <a:stretch>
                    <a:fillRect/>
                  </a:stretch>
                </p:blipFill>
                <p:spPr bwMode="auto">
                  <a:xfrm>
                    <a:off x="5226" y="12675"/>
                    <a:ext cx="274" cy="5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" name="Picture 29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31" t="42175" r="80525" b="19281"/>
                  <a:stretch>
                    <a:fillRect/>
                  </a:stretch>
                </p:blipFill>
                <p:spPr bwMode="auto">
                  <a:xfrm>
                    <a:off x="4668" y="12675"/>
                    <a:ext cx="292" cy="5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763" y="13236"/>
                    <a:ext cx="692" cy="185"/>
                    <a:chOff x="5698" y="7260"/>
                    <a:chExt cx="540" cy="120"/>
                  </a:xfrm>
                </p:grpSpPr>
                <p:cxnSp>
                  <p:nvCxnSpPr>
                    <p:cNvPr id="40" name="Line 1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98" y="7260"/>
                      <a:ext cx="5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" name="Line 16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69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2" name="Line 16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81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3" name="Line 16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87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4" name="Line 16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93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5" name="Line 17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5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6" name="Line 17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05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7" name="Line 17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11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8" name="Line 17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17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" name="Line 17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99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32" name="Line 1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76" y="12082"/>
                    <a:ext cx="0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788" y="10956"/>
                    <a:ext cx="706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0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endParaRPr lang="en-IN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80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f</a:t>
                    </a:r>
                    <a:r>
                      <a:rPr lang="en-US" sz="14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(t)</a:t>
                    </a:r>
                    <a:endParaRPr lang="en-IN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4" name="Line 1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43" y="12514"/>
                    <a:ext cx="1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" name="Line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87" y="6688"/>
                    <a:ext cx="0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762" y="11490"/>
                    <a:ext cx="682" cy="306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400" baseline="-25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7" name="Line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3" y="11641"/>
                    <a:ext cx="1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Line 1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634" y="11641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" name="Line 18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632" y="12524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11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25" y="1800734"/>
            <a:ext cx="511454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33" y="-155575"/>
            <a:ext cx="13346177" cy="70135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9470524" y="-5775075"/>
            <a:ext cx="2400300" cy="9296198"/>
            <a:chOff x="4238" y="6688"/>
            <a:chExt cx="1692" cy="6733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5318" y="11998"/>
              <a:ext cx="56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4238" y="6688"/>
              <a:ext cx="1692" cy="6733"/>
              <a:chOff x="4238" y="6688"/>
              <a:chExt cx="1692" cy="6733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5361" y="12701"/>
                <a:ext cx="569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IN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-25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7" name="Group 86"/>
              <p:cNvGrpSpPr>
                <a:grpSpLocks/>
              </p:cNvGrpSpPr>
              <p:nvPr/>
            </p:nvGrpSpPr>
            <p:grpSpPr bwMode="auto">
              <a:xfrm>
                <a:off x="4238" y="6688"/>
                <a:ext cx="1605" cy="6733"/>
                <a:chOff x="4238" y="6688"/>
                <a:chExt cx="1605" cy="6733"/>
              </a:xfrm>
            </p:grpSpPr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5408" y="11675"/>
                  <a:ext cx="388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5410" y="12528"/>
                  <a:ext cx="433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4360" y="12765"/>
                  <a:ext cx="56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k</a:t>
                  </a:r>
                  <a:r>
                    <a:rPr lang="en-US" sz="14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4238" y="11886"/>
                  <a:ext cx="568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k</a:t>
                  </a:r>
                  <a:r>
                    <a:rPr lang="en-US" sz="1400" baseline="-25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IN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4763" y="11804"/>
                  <a:ext cx="720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Aft>
                      <a:spcPts val="800"/>
                    </a:spcAft>
                  </a:pP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f</a:t>
                  </a:r>
                  <a:r>
                    <a:rPr lang="en-US" sz="1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 </a:t>
                  </a:r>
                  <a:r>
                    <a: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(t)</a:t>
                  </a:r>
                  <a:endParaRPr lang="en-IN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3" name="Group 92"/>
                <p:cNvGrpSpPr>
                  <a:grpSpLocks/>
                </p:cNvGrpSpPr>
                <p:nvPr/>
              </p:nvGrpSpPr>
              <p:grpSpPr bwMode="auto">
                <a:xfrm>
                  <a:off x="4662" y="6688"/>
                  <a:ext cx="972" cy="6733"/>
                  <a:chOff x="4662" y="6688"/>
                  <a:chExt cx="972" cy="6733"/>
                </a:xfrm>
              </p:grpSpPr>
              <p:pic>
                <p:nvPicPr>
                  <p:cNvPr id="94" name="Picture 93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92" t="42979" r="67056" b="22493"/>
                  <a:stretch>
                    <a:fillRect/>
                  </a:stretch>
                </p:blipFill>
                <p:spPr bwMode="auto">
                  <a:xfrm>
                    <a:off x="5221" y="11799"/>
                    <a:ext cx="274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5" name="Picture 94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31" t="42175" r="80525" b="19281"/>
                  <a:stretch>
                    <a:fillRect/>
                  </a:stretch>
                </p:blipFill>
                <p:spPr bwMode="auto">
                  <a:xfrm>
                    <a:off x="4662" y="11797"/>
                    <a:ext cx="291" cy="5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762" y="12363"/>
                    <a:ext cx="682" cy="305"/>
                  </a:xfrm>
                  <a:prstGeom prst="rect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400" baseline="-25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97" name="Picture 96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92" t="42979" r="67056" b="22493"/>
                  <a:stretch>
                    <a:fillRect/>
                  </a:stretch>
                </p:blipFill>
                <p:spPr bwMode="auto">
                  <a:xfrm>
                    <a:off x="5226" y="12675"/>
                    <a:ext cx="274" cy="5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8" name="Picture 97" descr="http://www.rit.edu/~pnveme/EMEM682n/Matlab_682/twodofsys1.GIF"/>
                  <p:cNvPicPr>
                    <a:picLocks noChangeAspect="1" noChangeArrowheads="1"/>
                  </p:cNvPicPr>
                  <p:nvPr/>
                </p:nvPicPr>
                <p:blipFill>
                  <a:blip r:embed="rId3" r:link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31" t="42175" r="80525" b="19281"/>
                  <a:stretch>
                    <a:fillRect/>
                  </a:stretch>
                </p:blipFill>
                <p:spPr bwMode="auto">
                  <a:xfrm>
                    <a:off x="4668" y="12675"/>
                    <a:ext cx="292" cy="5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9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4763" y="13236"/>
                    <a:ext cx="692" cy="185"/>
                    <a:chOff x="5698" y="7260"/>
                    <a:chExt cx="540" cy="120"/>
                  </a:xfrm>
                </p:grpSpPr>
                <p:cxnSp>
                  <p:nvCxnSpPr>
                    <p:cNvPr id="108" name="Line 1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98" y="7260"/>
                      <a:ext cx="5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09" name="Line 16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69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0" name="Line 16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81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1" name="Line 16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87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2" name="Line 16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93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3" name="Line 17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5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4" name="Line 17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05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5" name="Line 172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11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6" name="Line 17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17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17" name="Line 17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998" y="7260"/>
                      <a:ext cx="6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00" name="Line 1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76" y="12082"/>
                    <a:ext cx="0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788" y="10956"/>
                    <a:ext cx="706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>
                            <a:alpha val="0"/>
                          </a:srgbClr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endParaRPr lang="en-IN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800"/>
                      </a:spcAft>
                    </a:pP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f</a:t>
                    </a:r>
                    <a:r>
                      <a:rPr lang="en-US" sz="1400" baseline="-25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(t)</a:t>
                    </a:r>
                    <a:endParaRPr lang="en-IN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2" name="Line 1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43" y="12514"/>
                    <a:ext cx="1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3" name="Line 1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87" y="6688"/>
                    <a:ext cx="0" cy="2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0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762" y="11490"/>
                    <a:ext cx="682" cy="306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     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400" baseline="-25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IN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5" name="Line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3" y="11641"/>
                    <a:ext cx="18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6" name="Line 1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634" y="11641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7" name="Line 18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632" y="12524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1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2" y="163773"/>
            <a:ext cx="14164324" cy="7267074"/>
          </a:xfrm>
        </p:spPr>
      </p:pic>
      <p:sp>
        <p:nvSpPr>
          <p:cNvPr id="2" name="Rectangle 1"/>
          <p:cNvSpPr/>
          <p:nvPr/>
        </p:nvSpPr>
        <p:spPr>
          <a:xfrm>
            <a:off x="1205552" y="1208979"/>
            <a:ext cx="6096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Case 1: For fixed super elevation of 165mm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Equlibrium</a:t>
            </a:r>
            <a:r>
              <a:rPr lang="en-US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 speed = 85kmph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Study of effect of soil.</a:t>
            </a:r>
            <a:endParaRPr lang="en-I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5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668" y="0"/>
            <a:ext cx="14331928" cy="6960358"/>
          </a:xfrm>
        </p:spPr>
      </p:pic>
      <p:sp>
        <p:nvSpPr>
          <p:cNvPr id="3" name="Rectangle 2"/>
          <p:cNvSpPr/>
          <p:nvPr/>
        </p:nvSpPr>
        <p:spPr>
          <a:xfrm>
            <a:off x="838200" y="7750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Case 2 :</a:t>
            </a:r>
            <a:r>
              <a:rPr lang="en-IN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Varying super elevation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For each super elevation , velocity 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effectLst>
                  <a:outerShdw blurRad="50800" dist="50800" dir="5400000" algn="ctr" rotWithShape="0">
                    <a:srgbClr val="FFC000">
                      <a:alpha val="98000"/>
                    </a:srgbClr>
                  </a:outerShdw>
                </a:effectLst>
              </a:rPr>
              <a:t>     has been varied for all four types of soil</a:t>
            </a: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1600" dirty="0">
              <a:effectLst>
                <a:outerShdw blurRad="50800" dist="50800" dir="5400000" algn="ctr" rotWithShape="0">
                  <a:srgbClr val="FFC000">
                    <a:alpha val="9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7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652" y="983949"/>
            <a:ext cx="10515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3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Dynamic behaviour to be better assessed.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Analytical </a:t>
            </a:r>
            <a:r>
              <a:rPr lang="en-IN" sz="2800" dirty="0" smtClean="0"/>
              <a:t>models to be developed.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Experimental work Needed.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The effect of type of soil as subgrade is quite appreciable in terms of difference in cross level.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The </a:t>
            </a:r>
            <a:r>
              <a:rPr lang="en-IN" sz="2800" dirty="0" smtClean="0">
                <a:solidFill>
                  <a:srgbClr val="FF0000"/>
                </a:solidFill>
              </a:rPr>
              <a:t>TWIST </a:t>
            </a:r>
            <a:r>
              <a:rPr lang="en-IN" sz="2800" dirty="0" smtClean="0"/>
              <a:t>parameter in terms of high speed and high axle to be studied in deep for a better comprehension.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652" y="160421"/>
            <a:ext cx="10515600" cy="132556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srgbClr val="FF0000">
                <a:alpha val="40000"/>
              </a:srgbClr>
            </a:outerShdw>
            <a:softEdge rad="190500"/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sz="13300" dirty="0" smtClean="0"/>
              <a:t/>
            </a:r>
            <a:br>
              <a:rPr lang="en-IN" sz="13300" dirty="0" smtClean="0"/>
            </a:br>
            <a:r>
              <a:rPr lang="en-IN" sz="16000" b="1" dirty="0" smtClean="0">
                <a:effectLst>
                  <a:outerShdw blurRad="50800" dist="50800" dir="5400000" algn="ctr" rotWithShape="0">
                    <a:srgbClr val="FF0000">
                      <a:alpha val="83000"/>
                    </a:srgbClr>
                  </a:outerShdw>
                </a:effectLst>
              </a:rPr>
              <a:t>Discussion and Conclusion</a:t>
            </a:r>
            <a:r>
              <a:rPr lang="en-IN" sz="13300" dirty="0" smtClean="0">
                <a:effectLst>
                  <a:outerShdw blurRad="50800" dist="50800" dir="5400000" algn="ctr" rotWithShape="0">
                    <a:srgbClr val="FF0000">
                      <a:alpha val="83000"/>
                    </a:srgbClr>
                  </a:outerShdw>
                </a:effectLst>
              </a:rPr>
              <a:t>:</a:t>
            </a:r>
            <a:r>
              <a:rPr lang="en-IN" sz="133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83000"/>
                    </a:srgbClr>
                  </a:outerShdw>
                </a:effectLst>
              </a:rPr>
              <a:t/>
            </a:r>
            <a:br>
              <a:rPr lang="en-IN" sz="133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>
                      <a:alpha val="83000"/>
                    </a:srgbClr>
                  </a:outerShdw>
                </a:effectLst>
              </a:rPr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1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039" y="4733364"/>
            <a:ext cx="10515600" cy="1954039"/>
          </a:xfrm>
          <a:effectLst>
            <a:outerShdw blurRad="50800" dist="50800" dir="5400000" algn="ctr" rotWithShape="0">
              <a:srgbClr val="FF0000">
                <a:alpha val="69000"/>
              </a:srgbClr>
            </a:outerShd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4400" dirty="0"/>
          </a:p>
          <a:p>
            <a:pPr marL="0" indent="0" algn="ctr">
              <a:buNone/>
            </a:pPr>
            <a:r>
              <a:rPr lang="en-IN" sz="6000" dirty="0" smtClean="0">
                <a:effectLst/>
              </a:rPr>
              <a:t>Thank You</a:t>
            </a:r>
            <a:endParaRPr lang="en-IN" sz="60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452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89" y="48082"/>
            <a:ext cx="11479237" cy="1029994"/>
          </a:xfr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52400"/>
          </a:effectLst>
        </p:spPr>
        <p:txBody>
          <a:bodyPr/>
          <a:lstStyle/>
          <a:p>
            <a:r>
              <a:rPr lang="en-IN" dirty="0" smtClean="0">
                <a:effectLst>
                  <a:outerShdw blurRad="50800" dist="50800" dir="5400000" algn="ctr" rotWithShape="0">
                    <a:srgbClr val="FF0000">
                      <a:alpha val="90000"/>
                    </a:srgbClr>
                  </a:outerShdw>
                </a:effectLst>
              </a:rPr>
              <a:t>Motivation and importance:</a:t>
            </a:r>
            <a:endParaRPr lang="en-IN" dirty="0">
              <a:effectLst>
                <a:outerShdw blurRad="50800" dist="50800" dir="5400000" algn="ctr" rotWithShape="0">
                  <a:srgbClr val="FF0000">
                    <a:alpha val="9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63" y="1570542"/>
            <a:ext cx="11577711" cy="45157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To </a:t>
            </a:r>
            <a:r>
              <a:rPr lang="en-IN" sz="2800" dirty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increase the modal share in the freight </a:t>
            </a:r>
            <a:r>
              <a:rPr lang="en-IN" sz="2800" dirty="0" smtClean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and passenger traffic.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In the context of High speed and High axle ,Assessment of stress  and settlement  of  foundation. </a:t>
            </a:r>
            <a:r>
              <a:rPr lang="en-IN" sz="28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Much Needed exercise.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Virtual cant deficiency  due to uneven settlement in case of high speed trains.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 smtClean="0">
                <a:effectLst>
                  <a:outerShdw blurRad="50800" dist="50800" dir="5400000" algn="ctr" rotWithShape="0">
                    <a:srgbClr val="FFC000">
                      <a:alpha val="99000"/>
                    </a:srgbClr>
                  </a:outerShdw>
                </a:effectLst>
              </a:rPr>
              <a:t>Grey area.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82880" y="1364254"/>
                <a:ext cx="12374880" cy="5132081"/>
              </a:xfrm>
            </p:spPr>
            <p:txBody>
              <a:bodyPr>
                <a:normAutofit/>
              </a:bodyPr>
              <a:lstStyle/>
              <a:p>
                <a:pPr marL="914400" lvl="1" indent="-457200" algn="l">
                  <a:buFont typeface="Wingdings" panose="05000000000000000000" pitchFamily="2" charset="2"/>
                  <a:buChar char="Ø"/>
                </a:pPr>
                <a:r>
                  <a:rPr lang="en-IN" sz="2800" dirty="0" err="1" smtClean="0"/>
                  <a:t>Boussinessq</a:t>
                </a:r>
                <a:r>
                  <a:rPr lang="en-IN" sz="2800" dirty="0" smtClean="0"/>
                  <a:t> method </a:t>
                </a:r>
                <a:endParaRPr lang="en-IN" sz="2800" b="1" dirty="0" smtClean="0"/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:r>
                  <a:rPr lang="en-IN" sz="3200" dirty="0" smtClean="0">
                    <a:latin typeface="+mj-lt"/>
                  </a:rPr>
                  <a:t>Homogeneous, Isotropic, Weightless, Linearly elastic half space</a:t>
                </a:r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IN" sz="28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IN" sz="2800" dirty="0" smtClean="0">
                  <a:latin typeface="+mj-lt"/>
                </a:endParaRPr>
              </a:p>
              <a:p>
                <a:pPr marL="914400" lvl="1" indent="-457200" algn="l">
                  <a:buFont typeface="Wingdings" panose="05000000000000000000" pitchFamily="2" charset="2"/>
                  <a:buChar char="Ø"/>
                </a:pPr>
                <a:endParaRPr lang="en-IN" sz="3600" dirty="0" smtClean="0">
                  <a:latin typeface="+mj-lt"/>
                </a:endParaRPr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:endParaRPr lang="en-IN" sz="2200" dirty="0" smtClean="0"/>
              </a:p>
              <a:p>
                <a:pPr lvl="3" algn="l"/>
                <a:endParaRPr lang="en-IN" sz="2200" dirty="0" smtClean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82880" y="1364254"/>
                <a:ext cx="12374880" cy="5132081"/>
              </a:xfrm>
              <a:blipFill rotWithShape="0">
                <a:blip r:embed="rId3"/>
                <a:stretch>
                  <a:fillRect t="-2019" r="-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55" y="2482423"/>
            <a:ext cx="4838445" cy="40139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729" y="409213"/>
            <a:ext cx="11479237" cy="1029994"/>
          </a:xfr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IN" sz="4400" dirty="0" smtClean="0"/>
              <a:t/>
            </a:r>
            <a:br>
              <a:rPr lang="en-IN" sz="4400" dirty="0" smtClean="0"/>
            </a:br>
            <a:r>
              <a:rPr lang="en-IN" sz="4400" dirty="0"/>
              <a:t/>
            </a:r>
            <a:br>
              <a:rPr lang="en-IN" sz="4400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1.</a:t>
            </a:r>
            <a:r>
              <a:rPr lang="en-IN" dirty="0" smtClean="0">
                <a:effectLst>
                  <a:outerShdw blurRad="50800" dist="50800" dir="5400000" algn="ctr" rotWithShape="0">
                    <a:srgbClr val="FF0000">
                      <a:alpha val="79000"/>
                    </a:srgbClr>
                  </a:outerShdw>
                </a:effectLst>
              </a:rPr>
              <a:t>A</a:t>
            </a:r>
            <a:r>
              <a:rPr lang="en-IN" sz="4400" dirty="0" smtClean="0">
                <a:effectLst>
                  <a:outerShdw blurRad="50800" dist="50800" dir="5400000" algn="ctr" rotWithShape="0">
                    <a:srgbClr val="FF0000">
                      <a:alpha val="79000"/>
                    </a:srgbClr>
                  </a:outerShdw>
                </a:effectLst>
              </a:rPr>
              <a:t>nalytical </a:t>
            </a:r>
            <a:r>
              <a:rPr lang="en-IN" sz="4400" dirty="0">
                <a:effectLst>
                  <a:outerShdw blurRad="50800" dist="50800" dir="5400000" algn="ctr" rotWithShape="0">
                    <a:srgbClr val="FF0000">
                      <a:alpha val="79000"/>
                    </a:srgbClr>
                  </a:outerShdw>
                </a:effectLst>
              </a:rPr>
              <a:t>and Numerical Methods of Stress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74285" y="2862492"/>
                <a:ext cx="9840036" cy="218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IN" sz="2800" dirty="0" smtClean="0"/>
                  <a:t>Westergaards</a:t>
                </a:r>
                <a:r>
                  <a:rPr lang="en-IN" sz="2800" dirty="0"/>
                  <a:t> </a:t>
                </a:r>
                <a:r>
                  <a:rPr lang="en-IN" sz="2800" dirty="0" smtClean="0"/>
                  <a:t>Method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den>
                                </m:f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IN" dirty="0" smtClean="0"/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IN" sz="2800" dirty="0">
                    <a:solidFill>
                      <a:srgbClr val="FF0000"/>
                    </a:solidFill>
                  </a:rPr>
                  <a:t> Includes soil </a:t>
                </a:r>
                <a:r>
                  <a:rPr lang="en-IN" sz="2800" dirty="0" smtClean="0">
                    <a:solidFill>
                      <a:srgbClr val="FF0000"/>
                    </a:solidFill>
                  </a:rPr>
                  <a:t>property</a:t>
                </a:r>
                <a:endParaRPr lang="en-IN" sz="2800" dirty="0">
                  <a:solidFill>
                    <a:srgbClr val="FF0000"/>
                  </a:solidFill>
                </a:endParaRP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IN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285" y="2862492"/>
                <a:ext cx="9840036" cy="21855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-274285" y="5048027"/>
                <a:ext cx="7536435" cy="48569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-457200" algn="l">
                  <a:buFont typeface="Wingdings" panose="05000000000000000000" pitchFamily="2" charset="2"/>
                  <a:buChar char="Ø"/>
                </a:pPr>
                <a:r>
                  <a:rPr lang="en-IN" sz="2800" dirty="0" smtClean="0"/>
                  <a:t>2H: 1V method :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3600" dirty="0" smtClean="0"/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:endParaRPr lang="en-IN" sz="2800" dirty="0" smtClean="0">
                  <a:latin typeface="+mj-lt"/>
                </a:endParaRPr>
              </a:p>
              <a:p>
                <a:pPr marL="914400" lvl="1" indent="-457200" algn="l">
                  <a:buFont typeface="Wingdings" panose="05000000000000000000" pitchFamily="2" charset="2"/>
                  <a:buChar char="Ø"/>
                </a:pPr>
                <a:endParaRPr lang="en-IN" sz="3600" dirty="0" smtClean="0">
                  <a:latin typeface="+mj-lt"/>
                </a:endParaRPr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:endParaRPr lang="en-IN" sz="2200" dirty="0" smtClean="0"/>
              </a:p>
              <a:p>
                <a:pPr lvl="3" algn="l"/>
                <a:endParaRPr lang="en-IN" sz="2200" dirty="0" smtClean="0"/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285" y="5048027"/>
                <a:ext cx="7536435" cy="4856958"/>
              </a:xfrm>
              <a:prstGeom prst="rect">
                <a:avLst/>
              </a:prstGeom>
              <a:blipFill rotWithShape="0">
                <a:blip r:embed="rId6"/>
                <a:stretch>
                  <a:fillRect t="-2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055" y="5962014"/>
                <a:ext cx="621792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IN" sz="2800" dirty="0"/>
                  <a:t>Newmarks method </a:t>
                </a:r>
                <a:r>
                  <a:rPr lang="en-IN" sz="28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IN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𝐼𝑝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IN" sz="2800" i="1" dirty="0">
                  <a:latin typeface="+mj-lt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5" y="5962014"/>
                <a:ext cx="6217920" cy="800219"/>
              </a:xfrm>
              <a:prstGeom prst="rect">
                <a:avLst/>
              </a:prstGeom>
              <a:blipFill rotWithShape="0">
                <a:blip r:embed="rId7"/>
                <a:stretch>
                  <a:fillRect l="-1667" t="-6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E:\mtech\new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55" y="2449693"/>
            <a:ext cx="4929850" cy="414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93624" y="3753134"/>
            <a:ext cx="2169994" cy="1392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9091244" y="4613828"/>
            <a:ext cx="13630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Loaded Area</a:t>
            </a:r>
            <a:endParaRPr lang="en-IN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0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12" y="1624085"/>
            <a:ext cx="11989488" cy="4872250"/>
          </a:xfrm>
        </p:spPr>
        <p:txBody>
          <a:bodyPr>
            <a:normAutofit/>
          </a:bodyPr>
          <a:lstStyle/>
          <a:p>
            <a:pPr lvl="1" algn="l"/>
            <a:endParaRPr lang="en-IN" sz="2800" i="1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IN" sz="2800" dirty="0" err="1"/>
              <a:t>Burmister’s</a:t>
            </a:r>
            <a:r>
              <a:rPr lang="en-IN" sz="2800" dirty="0"/>
              <a:t> </a:t>
            </a:r>
            <a:r>
              <a:rPr lang="en-IN" sz="2800" dirty="0" smtClean="0"/>
              <a:t>Method 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IN" sz="2800" dirty="0"/>
              <a:t>Stress and displacements </a:t>
            </a:r>
            <a:r>
              <a:rPr lang="en-IN" sz="2800" dirty="0" smtClean="0"/>
              <a:t>within </a:t>
            </a:r>
            <a:r>
              <a:rPr lang="en-IN" sz="2800" dirty="0"/>
              <a:t>two and three layer </a:t>
            </a:r>
            <a:r>
              <a:rPr lang="en-IN" sz="2800" dirty="0" smtClean="0"/>
              <a:t>system</a:t>
            </a:r>
            <a:r>
              <a:rPr lang="en-IN" sz="2600" dirty="0" smtClean="0"/>
              <a:t>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IN" sz="2600" dirty="0" smtClean="0"/>
              <a:t>Considered both friction and frictionless interface 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IN" sz="2600" dirty="0" smtClean="0"/>
              <a:t>Paper I:</a:t>
            </a:r>
            <a:r>
              <a:rPr lang="en-IN" sz="2800" dirty="0" smtClean="0"/>
              <a:t>Two </a:t>
            </a:r>
            <a:r>
              <a:rPr lang="en-IN" sz="2800" dirty="0"/>
              <a:t>layers of the system </a:t>
            </a:r>
            <a:r>
              <a:rPr lang="en-IN" sz="2800" dirty="0" smtClean="0"/>
              <a:t>in frictional contact.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IN" sz="2800" dirty="0" smtClean="0"/>
              <a:t>Paper II: frictionless contact , Paper III: Three layers ,frictional contact.</a:t>
            </a:r>
            <a:endParaRPr lang="en-IN" sz="26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IN" sz="3200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200" i="1" dirty="0"/>
          </a:p>
          <a:p>
            <a:pPr lvl="1" algn="l"/>
            <a:endParaRPr lang="en-IN" sz="3200" i="1" dirty="0"/>
          </a:p>
          <a:p>
            <a:pPr lvl="1" algn="l"/>
            <a:endParaRPr lang="en-IN" sz="3600" dirty="0" smtClean="0"/>
          </a:p>
          <a:p>
            <a:pPr lvl="3" algn="l"/>
            <a:endParaRPr lang="en-IN" sz="2800" dirty="0" smtClean="0">
              <a:latin typeface="+mj-lt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IN" sz="3600" dirty="0" smtClean="0">
              <a:latin typeface="+mj-lt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</a:pPr>
            <a:endParaRPr lang="en-IN" sz="2200" dirty="0" smtClean="0"/>
          </a:p>
          <a:p>
            <a:pPr lvl="3" algn="l"/>
            <a:endParaRPr lang="en-IN" sz="2200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729" y="334260"/>
            <a:ext cx="11479237" cy="1029994"/>
          </a:xfr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IN" sz="4400" dirty="0" smtClean="0"/>
              <a:t/>
            </a:r>
            <a:br>
              <a:rPr lang="en-IN" sz="4400" dirty="0" smtClean="0"/>
            </a:br>
            <a:r>
              <a:rPr lang="en-IN" sz="4400" dirty="0"/>
              <a:t/>
            </a:r>
            <a:br>
              <a:rPr lang="en-IN" sz="4400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1.A</a:t>
            </a:r>
            <a:r>
              <a:rPr lang="en-IN" sz="4400" dirty="0" smtClean="0"/>
              <a:t>nalytical </a:t>
            </a:r>
            <a:r>
              <a:rPr lang="en-IN" sz="4400" dirty="0"/>
              <a:t>and Numerical Methods of Stress Determination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73641" y="4443664"/>
            <a:ext cx="233087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076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47" y="4672264"/>
            <a:ext cx="9127957" cy="1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73641" y="5358064"/>
            <a:ext cx="233087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7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54536" y="1624085"/>
                <a:ext cx="12123623" cy="4872250"/>
              </a:xfrm>
            </p:spPr>
            <p:txBody>
              <a:bodyPr>
                <a:normAutofit fontScale="92500" lnSpcReduction="10000"/>
              </a:bodyPr>
              <a:lstStyle/>
              <a:p>
                <a:pPr marL="914400" lvl="1" indent="-457200" algn="l">
                  <a:buFont typeface="Wingdings" panose="05000000000000000000" pitchFamily="2" charset="2"/>
                  <a:buChar char="Ø"/>
                </a:pPr>
                <a:r>
                  <a:rPr lang="en-IN" sz="2800" dirty="0" err="1" smtClean="0"/>
                  <a:t>Esvald</a:t>
                </a:r>
                <a:r>
                  <a:rPr lang="en-IN" sz="2800" dirty="0" smtClean="0"/>
                  <a:t> Methods: </a:t>
                </a:r>
              </a:p>
              <a:p>
                <a:pPr marL="1371600" lvl="2" indent="-457200" algn="l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Railway applicable.</a:t>
                </a:r>
              </a:p>
              <a:p>
                <a:pPr marL="1371600" lvl="2" indent="-457200" algn="l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Zimmermann :Infinite beam model based on </a:t>
                </a:r>
                <a:r>
                  <a:rPr lang="en-IN" sz="2800" dirty="0" err="1" smtClean="0"/>
                  <a:t>Winklers</a:t>
                </a:r>
                <a:r>
                  <a:rPr lang="en-IN" sz="2800" dirty="0" smtClean="0"/>
                  <a:t> Hypothesis </a:t>
                </a:r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 smtClean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𝐸𝐼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𝐾𝑤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000" dirty="0"/>
              </a:p>
              <a:p>
                <a:r>
                  <a:rPr lang="en-IN" dirty="0"/>
                  <a:t>Upon solving the above equation displacement w(x) can be written as </a:t>
                </a:r>
                <a:endParaRPr lang="en-I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𝜗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     ;                        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𝜗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  <a:p>
                <a:r>
                  <a:rPr lang="en-IN" dirty="0"/>
                  <a:t>Where    L= characteristic length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dirty="0"/>
                  <a:t> , k=foundation coefficient(N/m</a:t>
                </a:r>
                <a:r>
                  <a:rPr lang="en-IN" baseline="30000" dirty="0"/>
                  <a:t>2</a:t>
                </a:r>
                <a:r>
                  <a:rPr lang="en-IN" dirty="0"/>
                  <a:t>)</a:t>
                </a:r>
                <a:endParaRPr lang="en-IN" sz="4800" dirty="0" smtClean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 smtClean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 smtClean="0"/>
              </a:p>
              <a:p>
                <a:pPr marL="1371600" lvl="2" indent="-457200" algn="l">
                  <a:buFont typeface="Wingdings" panose="05000000000000000000" pitchFamily="2" charset="2"/>
                  <a:buChar char="Ø"/>
                </a:pPr>
                <a:endParaRPr lang="en-IN" sz="2800" dirty="0" smtClean="0"/>
              </a:p>
              <a:p>
                <a:pPr marL="1828800" lvl="3" indent="-457200" algn="l">
                  <a:buFont typeface="Arial" panose="020B0604020202020204" pitchFamily="34" charset="0"/>
                  <a:buChar char="•"/>
                </a:pPr>
                <a:endParaRPr lang="en-IN" sz="2200" dirty="0" smtClean="0"/>
              </a:p>
              <a:p>
                <a:pPr lvl="3" algn="l"/>
                <a:endParaRPr lang="en-IN" sz="2200" dirty="0" smtClean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54536" y="1624085"/>
                <a:ext cx="12123623" cy="4872250"/>
              </a:xfrm>
              <a:blipFill rotWithShape="0"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2763" y="430213"/>
            <a:ext cx="11479237" cy="1029994"/>
          </a:xfr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IN" sz="4400" dirty="0" smtClean="0"/>
              <a:t/>
            </a:r>
            <a:br>
              <a:rPr lang="en-IN" sz="4400" dirty="0" smtClean="0"/>
            </a:br>
            <a:r>
              <a:rPr lang="en-IN" sz="4400" dirty="0"/>
              <a:t/>
            </a:r>
            <a:br>
              <a:rPr lang="en-IN" sz="4400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1.</a:t>
            </a:r>
            <a:r>
              <a:rPr lang="en-IN" dirty="0" smtClean="0">
                <a:effectLst>
                  <a:outerShdw blurRad="50800" dist="50800" dir="5400000" algn="ctr" rotWithShape="0">
                    <a:srgbClr val="FF0000">
                      <a:alpha val="88000"/>
                    </a:srgbClr>
                  </a:outerShdw>
                </a:effectLst>
              </a:rPr>
              <a:t>A</a:t>
            </a:r>
            <a:r>
              <a:rPr lang="en-IN" sz="4400" dirty="0" smtClean="0">
                <a:effectLst>
                  <a:outerShdw blurRad="50800" dist="50800" dir="5400000" algn="ctr" rotWithShape="0">
                    <a:srgbClr val="FF0000">
                      <a:alpha val="88000"/>
                    </a:srgbClr>
                  </a:outerShdw>
                </a:effectLst>
              </a:rPr>
              <a:t>nalytical </a:t>
            </a:r>
            <a:r>
              <a:rPr lang="en-IN" sz="4400" dirty="0">
                <a:effectLst>
                  <a:outerShdw blurRad="50800" dist="50800" dir="5400000" algn="ctr" rotWithShape="0">
                    <a:srgbClr val="FF0000">
                      <a:alpha val="88000"/>
                    </a:srgbClr>
                  </a:outerShdw>
                </a:effectLst>
              </a:rPr>
              <a:t>and Numerical Methods of Stress Determination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81" y="2930786"/>
            <a:ext cx="6667500" cy="1323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3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1668" y="1364254"/>
                <a:ext cx="11591358" cy="666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Mangal"/>
                  </a:rPr>
                  <a:t>Calculation of bending tensile stresses in rail foot centre.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8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𝑚𝑒𝑎𝑛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   </m:t>
                    </m:r>
                    <m:sSub>
                      <m:sSub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I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𝑄𝐿</m:t>
                        </m:r>
                      </m:num>
                      <m:den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IN" sz="2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800" dirty="0"/>
                  <a:t>W=section modulus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800" dirty="0"/>
                  <a:t> variation </a:t>
                </a:r>
                <a:r>
                  <a:rPr lang="en-IN" sz="2800" dirty="0" smtClean="0"/>
                  <a:t>coefficient, t</a:t>
                </a:r>
                <a:r>
                  <a:rPr lang="en-IN" sz="2800" dirty="0"/>
                  <a:t>= time increment= 3 </a:t>
                </a:r>
                <a:endParaRPr lang="en-IN" sz="2800" dirty="0" smtClean="0"/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Maximum </a:t>
                </a:r>
                <a:r>
                  <a:rPr lang="en-IN" sz="2800" dirty="0"/>
                  <a:t>bearing force as  </a:t>
                </a:r>
                <a:endParaRPr lang="en-IN" sz="2800" i="1" dirty="0" smtClean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800" i="1" dirty="0"/>
                  <a:t> </a:t>
                </a:r>
                <a:r>
                  <a:rPr lang="en-IN" sz="2800" i="1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𝑄𝑎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IN" sz="2800" dirty="0" smtClean="0"/>
              </a:p>
              <a:p>
                <a:r>
                  <a:rPr lang="en-IN" sz="2800" dirty="0"/>
                  <a:t> </a:t>
                </a:r>
                <a:r>
                  <a:rPr lang="en-IN" sz="2800" dirty="0" smtClean="0"/>
                  <a:t>   a= </a:t>
                </a:r>
                <a:r>
                  <a:rPr lang="en-IN" sz="2800" smtClean="0"/>
                  <a:t>sleeper spacing</a:t>
                </a:r>
                <a:endParaRPr lang="en-IN" sz="2800" dirty="0" smtClean="0"/>
              </a:p>
              <a:p>
                <a:endParaRPr lang="en-IN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Maximum </a:t>
                </a:r>
                <a:r>
                  <a:rPr lang="en-IN" sz="2800" dirty="0"/>
                  <a:t>stress on ballast bed </a:t>
                </a:r>
                <a:r>
                  <a:rPr lang="en-IN" sz="2800" dirty="0" smtClean="0"/>
                  <a:t>is </a:t>
                </a:r>
              </a:p>
              <a:p>
                <a:r>
                  <a:rPr lang="en-IN" sz="2800" dirty="0"/>
                  <a:t> </a:t>
                </a:r>
                <a:r>
                  <a:rPr lang="en-IN" sz="28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𝑄𝑎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𝐿𝐴</m:t>
                        </m:r>
                      </m:den>
                    </m:f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IN" sz="2800" dirty="0"/>
              </a:p>
              <a:p>
                <a:endParaRPr lang="en-IN" sz="2800" dirty="0"/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IN" sz="2800" dirty="0"/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8" y="1364254"/>
                <a:ext cx="11591358" cy="6660157"/>
              </a:xfrm>
              <a:prstGeom prst="rect">
                <a:avLst/>
              </a:prstGeom>
              <a:blipFill rotWithShape="0">
                <a:blip r:embed="rId3"/>
                <a:stretch>
                  <a:fillRect l="-947" t="-10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025" y="3223417"/>
            <a:ext cx="6286500" cy="19431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729" y="334260"/>
            <a:ext cx="11479237" cy="1029994"/>
          </a:xfr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en-IN" sz="4400" dirty="0" smtClean="0"/>
              <a:t/>
            </a:r>
            <a:br>
              <a:rPr lang="en-IN" sz="4400" dirty="0" smtClean="0"/>
            </a:br>
            <a:r>
              <a:rPr lang="en-IN" sz="4400" dirty="0"/>
              <a:t/>
            </a:r>
            <a:br>
              <a:rPr lang="en-IN" sz="4400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1.</a:t>
            </a:r>
            <a:r>
              <a:rPr lang="en-IN" dirty="0" smtClean="0">
                <a:effectLst>
                  <a:outerShdw blurRad="50800" dist="50800" dir="5400000" algn="ctr" rotWithShape="0">
                    <a:srgbClr val="FF0000">
                      <a:alpha val="93000"/>
                    </a:srgbClr>
                  </a:outerShdw>
                </a:effectLst>
              </a:rPr>
              <a:t>A</a:t>
            </a:r>
            <a:r>
              <a:rPr lang="en-IN" sz="4400" dirty="0" smtClean="0">
                <a:effectLst>
                  <a:outerShdw blurRad="50800" dist="50800" dir="5400000" algn="ctr" rotWithShape="0">
                    <a:srgbClr val="FF0000">
                      <a:alpha val="93000"/>
                    </a:srgbClr>
                  </a:outerShdw>
                </a:effectLst>
              </a:rPr>
              <a:t>nalytical </a:t>
            </a:r>
            <a:r>
              <a:rPr lang="en-IN" sz="4400" dirty="0">
                <a:effectLst>
                  <a:outerShdw blurRad="50800" dist="50800" dir="5400000" algn="ctr" rotWithShape="0">
                    <a:srgbClr val="FF0000">
                      <a:alpha val="93000"/>
                    </a:srgbClr>
                  </a:outerShdw>
                </a:effectLst>
              </a:rPr>
              <a:t>and Numerical Methods of Stress Determination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921757"/>
                  </p:ext>
                </p:extLst>
              </p:nvPr>
            </p:nvGraphicFramePr>
            <p:xfrm>
              <a:off x="136478" y="1310185"/>
              <a:ext cx="11957539" cy="4876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28"/>
                    <a:gridCol w="1651379"/>
                    <a:gridCol w="1910687"/>
                    <a:gridCol w="3187976"/>
                    <a:gridCol w="1493206"/>
                    <a:gridCol w="2357563"/>
                  </a:tblGrid>
                  <a:tr h="93593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Train Speed (in </a:t>
                          </a:r>
                          <a:r>
                            <a:rPr lang="en-IN" sz="2300" b="1" dirty="0" err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Kmph</a:t>
                          </a: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000" b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num>
                                  <m:den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0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89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IN" sz="20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000" b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num>
                                  <m:den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000" b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  <m:r>
                                      <a:rPr lang="en-IN" sz="2000" b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𝟔𝟓𝟓</m:t>
                                    </m:r>
                                    <m:sSup>
                                      <m:sSupPr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𝟏𝟎</m:t>
                                        </m:r>
                                      </m:e>
                                      <m:sup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IN" sz="2000" b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IN" sz="2000" b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𝟐𝟓𝟐</m:t>
                                    </m:r>
                                    <m:sSup>
                                      <m:sSupPr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p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𝟏𝟎</m:t>
                                        </m:r>
                                      </m:e>
                                      <m:sup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𝟓𝟕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000" b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50800" dist="50800" dir="5400000" algn="ctr" rotWithShape="0">
                                        <a:srgbClr val="FFC000">
                                          <a:alpha val="89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num>
                                  <m:den>
                                    <m:r>
                                      <a:rPr lang="en-IN" sz="20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50800" dist="50800" dir="5400000" algn="ctr" rotWithShape="0">
                                            <a:srgbClr val="FFC000">
                                              <a:alpha val="89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sz="20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50800" dist="50800" dir="5400000" algn="ctr" rotWithShape="0">
                                                <a:srgbClr val="FFC000">
                                                  <a:alpha val="89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IN" sz="20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89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  <a:p>
                          <a:endParaRPr lang="en-IN" sz="20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(1+0.001V</a:t>
                          </a:r>
                          <a:r>
                            <a:rPr lang="en-IN" sz="2000" b="1" baseline="30000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r>
                            <a:rPr lang="e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r>
                            <a:rPr lang="en-IN" sz="2000" b="1" baseline="30000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2/3</a:t>
                          </a:r>
                          <a:endParaRPr lang="en-IN" sz="2000" b="1" dirty="0" smtClean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89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  <a:p>
                          <a:endParaRPr lang="en-IN" sz="20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12317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Talbot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Indian Railways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German Railways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Clarke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WMATA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50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1.45833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1.215165741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1.213225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1.268957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1.160397208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60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1.55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1.25819889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1.2845368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1.322749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1.227512544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80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1.73333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1.344265186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1.4258176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1.430331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1.390686478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1.91667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1.430331483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1.5403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1.537914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1.587401052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4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120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2.1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1.516397779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1.5979744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1.645497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1.812424333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921757"/>
                  </p:ext>
                </p:extLst>
              </p:nvPr>
            </p:nvGraphicFramePr>
            <p:xfrm>
              <a:off x="136478" y="1310185"/>
              <a:ext cx="11957539" cy="4876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28"/>
                    <a:gridCol w="1651379"/>
                    <a:gridCol w="1910687"/>
                    <a:gridCol w="3187976"/>
                    <a:gridCol w="1493206"/>
                    <a:gridCol w="2357563"/>
                  </a:tblGrid>
                  <a:tr h="940626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Train Speed (in </a:t>
                          </a:r>
                          <a:r>
                            <a:rPr lang="en-IN" sz="2300" b="1" dirty="0" err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Kmph</a:t>
                          </a: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2657" t="-649" r="-542804" b="-427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8147" t="-649" r="-369968" b="-427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4493" t="-649" r="-121415" b="-427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3265" t="-649" r="-159184" b="-427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(1+0.001V</a:t>
                          </a:r>
                          <a:r>
                            <a:rPr lang="en-IN" sz="2000" b="1" baseline="30000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2</a:t>
                          </a:r>
                          <a:r>
                            <a:rPr lang="en-IN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r>
                            <a:rPr lang="en-IN" sz="2000" b="1" baseline="30000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89000"/>
                                  </a:srgbClr>
                                </a:outerShdw>
                              </a:effectLst>
                            </a:rPr>
                            <a:t>2/3</a:t>
                          </a:r>
                          <a:endParaRPr lang="en-IN" sz="2000" b="1" dirty="0" smtClean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89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  <a:p>
                          <a:endParaRPr lang="en-IN" sz="20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12317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Talbot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Indian Railways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German Railways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Clarke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WMATA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50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1.45833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1.215165741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1.213225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1.268957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1.160397208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60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1.55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1.25819889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1.2845368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1.322749</a:t>
                          </a:r>
                          <a:endParaRPr lang="en-IN" sz="2300" b="1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1.227512544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80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1.73333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1.344265186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1.4258176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1.430331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1.390686478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91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100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1.91667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1.430331483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1.5403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1.537914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1.587401052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4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120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2.1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1.516397779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1.5979744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1.645497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2300" b="1" dirty="0" smtClean="0">
                              <a:solidFill>
                                <a:schemeClr val="tx1"/>
                              </a:solidFill>
                              <a:effectLst>
                                <a:outerShdw blurRad="50800" dist="50800" dir="5400000" algn="ctr" rotWithShape="0">
                                  <a:srgbClr val="FFC000">
                                    <a:alpha val="77000"/>
                                  </a:srgbClr>
                                </a:outerShdw>
                              </a:effectLst>
                            </a:rPr>
                            <a:t>1.812424333</a:t>
                          </a:r>
                          <a:endParaRPr lang="en-IN" sz="2300" b="1" dirty="0">
                            <a:solidFill>
                              <a:schemeClr val="tx1"/>
                            </a:solidFill>
                            <a:effectLst>
                              <a:outerShdw blurRad="50800" dist="50800" dir="5400000" algn="ctr" rotWithShape="0">
                                <a:srgbClr val="FFC000">
                                  <a:alpha val="77000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Mangal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B7B7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0" y="105212"/>
            <a:ext cx="11479237" cy="954617"/>
          </a:xfrm>
          <a:prstGeom prst="rect">
            <a:avLst/>
          </a:prstGeom>
          <a:noFill/>
          <a:effectLst>
            <a:softEdge rad="152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dirty="0" smtClean="0">
                <a:effectLst>
                  <a:outerShdw blurRad="50800" dist="50800" dir="5400000" algn="ctr" rotWithShape="0">
                    <a:srgbClr val="FF0000">
                      <a:alpha val="77000"/>
                    </a:srgbClr>
                  </a:outerShdw>
                </a:effectLst>
              </a:rPr>
              <a:t>2.Dynamic augmentation factor</a:t>
            </a:r>
            <a:r>
              <a:rPr lang="en-IN" sz="4000" b="1" u="sng" dirty="0" smtClean="0">
                <a:effectLst>
                  <a:outerShdw blurRad="50800" dist="50800" dir="5400000" algn="ctr" rotWithShape="0">
                    <a:srgbClr val="FF0000">
                      <a:alpha val="77000"/>
                    </a:srgbClr>
                  </a:outerShdw>
                </a:effectLst>
              </a:rPr>
              <a:t>:</a:t>
            </a:r>
            <a:endParaRPr lang="en-IN" sz="4000" dirty="0">
              <a:effectLst>
                <a:outerShdw blurRad="50800" dist="50800" dir="5400000" algn="ctr" rotWithShape="0">
                  <a:srgbClr val="FF0000">
                    <a:alpha val="77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1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29536"/>
            <a:ext cx="10515600" cy="1325563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</a:t>
            </a:r>
            <a:r>
              <a:rPr lang="nl-NL" sz="4000" b="1" dirty="0" smtClean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>Method </a:t>
            </a:r>
            <a:r>
              <a:rPr lang="nl-NL" sz="4000" b="1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>of displacement/settlement </a:t>
            </a:r>
            <a:r>
              <a:rPr lang="nl-NL" sz="4000" b="1" dirty="0">
                <a:effectLst>
                  <a:outerShdw blurRad="50800" dist="50800" dir="5400000" algn="ctr" rotWithShape="0">
                    <a:srgbClr val="FF0000">
                      <a:alpha val="97000"/>
                    </a:srgbClr>
                  </a:outerShdw>
                </a:effectLst>
              </a:rPr>
              <a:t>determination</a:t>
            </a:r>
            <a:r>
              <a:rPr lang="en-IN" sz="4000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/>
            </a:r>
            <a:br>
              <a:rPr lang="en-IN" sz="4000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</a:br>
            <a:endParaRPr lang="en-IN" sz="4000" dirty="0">
              <a:effectLst>
                <a:outerShdw blurRad="50800" dist="50800" dir="5400000" algn="ctr" rotWithShape="0">
                  <a:srgbClr val="FF0000">
                    <a:alpha val="89000"/>
                  </a:srgbClr>
                </a:outerShdw>
              </a:effectLst>
            </a:endParaRPr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0" y="714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102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318632" y="6344632"/>
            <a:ext cx="10035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“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Guidelines and Specifications for Design of Formation for Heavy Axle Load (GE-14)”</a:t>
            </a:r>
            <a:endParaRPr lang="en-IN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02943"/>
              </p:ext>
            </p:extLst>
          </p:nvPr>
        </p:nvGraphicFramePr>
        <p:xfrm>
          <a:off x="4337057" y="5333453"/>
          <a:ext cx="2971800" cy="112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4" imgW="838200" imgH="419100" progId="Equation.DSMT4">
                  <p:embed/>
                </p:oleObj>
              </mc:Choice>
              <mc:Fallback>
                <p:oleObj name="Equation" r:id="rId4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7" y="5333453"/>
                        <a:ext cx="2971800" cy="1128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74929"/>
              </p:ext>
            </p:extLst>
          </p:nvPr>
        </p:nvGraphicFramePr>
        <p:xfrm>
          <a:off x="7353420" y="5379686"/>
          <a:ext cx="2618362" cy="104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6" imgW="812447" imgH="444307" progId="Equation.DSMT4">
                  <p:embed/>
                </p:oleObj>
              </mc:Choice>
              <mc:Fallback>
                <p:oleObj name="Equation" r:id="rId6" imgW="812447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420" y="5379686"/>
                        <a:ext cx="2618362" cy="104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-668571" y="55144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None/>
            </a:pPr>
            <a:r>
              <a:rPr lang="en-GB" sz="2400" dirty="0"/>
              <a:t>E= 10xCBR	 for CBR&lt;5</a:t>
            </a:r>
          </a:p>
          <a:p>
            <a:pPr lvl="2">
              <a:buNone/>
            </a:pPr>
            <a:r>
              <a:rPr lang="en-GB" sz="2400" dirty="0" smtClean="0"/>
              <a:t>E</a:t>
            </a:r>
            <a:r>
              <a:rPr lang="en-GB" sz="2400" dirty="0"/>
              <a:t>= 17.6 x (CBR)0.64 for CBR </a:t>
            </a:r>
            <a:r>
              <a:rPr lang="en-GB" sz="2400" u="sng" dirty="0"/>
              <a:t>&gt;</a:t>
            </a:r>
            <a:r>
              <a:rPr lang="en-GB" sz="2400" dirty="0"/>
              <a:t>5</a:t>
            </a:r>
          </a:p>
        </p:txBody>
      </p:sp>
      <p:grpSp>
        <p:nvGrpSpPr>
          <p:cNvPr id="71" name="Group 8"/>
          <p:cNvGrpSpPr/>
          <p:nvPr/>
        </p:nvGrpSpPr>
        <p:grpSpPr>
          <a:xfrm>
            <a:off x="8622702" y="1319555"/>
            <a:ext cx="3445311" cy="3590322"/>
            <a:chOff x="5981700" y="2500312"/>
            <a:chExt cx="2324100" cy="3367088"/>
          </a:xfrm>
        </p:grpSpPr>
        <p:pic>
          <p:nvPicPr>
            <p:cNvPr id="72" name="Picture 71" descr="F:\ist stage Project\4 dof msd.pn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1700" y="2924175"/>
              <a:ext cx="2324100" cy="294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AutoShape 2"/>
            <p:cNvSpPr>
              <a:spLocks noChangeArrowheads="1"/>
            </p:cNvSpPr>
            <p:nvPr/>
          </p:nvSpPr>
          <p:spPr bwMode="auto">
            <a:xfrm>
              <a:off x="6629400" y="2500312"/>
              <a:ext cx="114300" cy="395288"/>
            </a:xfrm>
            <a:prstGeom prst="downArrow">
              <a:avLst>
                <a:gd name="adj1" fmla="val 50000"/>
                <a:gd name="adj2" fmla="val 86458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58000" y="2557046"/>
              <a:ext cx="596293" cy="439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/>
                <a:t>f</a:t>
              </a:r>
              <a:r>
                <a:rPr lang="en-IN" sz="1600" b="1" baseline="-25000" dirty="0"/>
                <a:t>1</a:t>
              </a:r>
              <a:r>
                <a:rPr lang="en-IN" sz="1600" b="1" dirty="0"/>
                <a:t>(t)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004246" y="983743"/>
            <a:ext cx="691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Railway foundation layers and equivalent MSD Model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775"/>
            <a:ext cx="4810125" cy="34023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8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58" y="1429427"/>
            <a:ext cx="4255543" cy="31912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5" y="1442913"/>
            <a:ext cx="8904666" cy="38556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736"/>
            <a:ext cx="12192000" cy="5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22300"/>
            <a:ext cx="10515600" cy="1325563"/>
          </a:xfr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90500"/>
          </a:effectLst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3.</a:t>
            </a:r>
            <a:r>
              <a:rPr lang="nl-NL" sz="4000" b="1" dirty="0" smtClean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>Method </a:t>
            </a:r>
            <a:r>
              <a:rPr lang="nl-NL" sz="4000" b="1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>of displacement/settlement </a:t>
            </a:r>
            <a:r>
              <a:rPr lang="nl-NL" sz="4000" b="1" dirty="0">
                <a:effectLst>
                  <a:outerShdw blurRad="50800" dist="50800" dir="5400000" algn="ctr" rotWithShape="0">
                    <a:srgbClr val="FF0000">
                      <a:alpha val="97000"/>
                    </a:srgbClr>
                  </a:outerShdw>
                </a:effectLst>
              </a:rPr>
              <a:t>determination</a:t>
            </a:r>
            <a:r>
              <a:rPr lang="en-IN" sz="4000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  <a:t/>
            </a:r>
            <a:br>
              <a:rPr lang="en-IN" sz="4000" dirty="0">
                <a:effectLst>
                  <a:outerShdw blurRad="50800" dist="50800" dir="5400000" algn="ctr" rotWithShape="0">
                    <a:srgbClr val="FF0000">
                      <a:alpha val="89000"/>
                    </a:srgbClr>
                  </a:outerShdw>
                </a:effectLst>
              </a:rPr>
            </a:br>
            <a:endParaRPr lang="en-IN" sz="4000" dirty="0">
              <a:effectLst>
                <a:outerShdw blurRad="50800" dist="50800" dir="5400000" algn="ctr" rotWithShape="0">
                  <a:srgbClr val="FF0000">
                    <a:alpha val="89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0" y="714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102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620470" y="792691"/>
            <a:ext cx="9800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maximum displacement for different axle </a:t>
            </a:r>
            <a:r>
              <a:rPr lang="en-US" sz="2800" dirty="0" smtClean="0"/>
              <a:t>loads : using MATLAB</a:t>
            </a:r>
            <a:endParaRPr lang="en-US" sz="28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432523"/>
              </p:ext>
            </p:extLst>
          </p:nvPr>
        </p:nvGraphicFramePr>
        <p:xfrm>
          <a:off x="5823971" y="1426483"/>
          <a:ext cx="5427586" cy="539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91114206"/>
              </p:ext>
            </p:extLst>
          </p:nvPr>
        </p:nvGraphicFramePr>
        <p:xfrm>
          <a:off x="0" y="1062488"/>
          <a:ext cx="5721729" cy="52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A396-1A9A-4A0C-983F-BFC8FE269E4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8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532</Words>
  <Application>Microsoft Office PowerPoint</Application>
  <PresentationFormat>Widescreen</PresentationFormat>
  <Paragraphs>242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Mangal</vt:lpstr>
      <vt:lpstr>Times New Roman</vt:lpstr>
      <vt:lpstr>Wingdings</vt:lpstr>
      <vt:lpstr>Office Theme</vt:lpstr>
      <vt:lpstr>Equation</vt:lpstr>
      <vt:lpstr> Stress Assessment in Railway Foundation System for Semi High Speed and High Axle Loads Trains.        Yerramshetty Srinivas, ADEN/ARK,ECoR ,M.tech ,RTC)&amp;  R. P. Singh(Asst Prof Track ,IRICEN) </vt:lpstr>
      <vt:lpstr>Motivation and importance:</vt:lpstr>
      <vt:lpstr>   1.Analytical and Numerical Methods of Stress Determination</vt:lpstr>
      <vt:lpstr>   1.Analytical and Numerical Methods of Stress Determination</vt:lpstr>
      <vt:lpstr>   1.Analytical and Numerical Methods of Stress Determination</vt:lpstr>
      <vt:lpstr>   1.Analytical and Numerical Methods of Stress Determination</vt:lpstr>
      <vt:lpstr>PowerPoint Presentation</vt:lpstr>
      <vt:lpstr>  3.Method of displacement/settlement determination </vt:lpstr>
      <vt:lpstr>  3.Method of displacement/settlement determination </vt:lpstr>
      <vt:lpstr>  3.Analysis of New Model using PLAXIS 2D (Contd…)  </vt:lpstr>
      <vt:lpstr>Parametric study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yerramshetty</dc:creator>
  <cp:lastModifiedBy>srinivas yerramshetty</cp:lastModifiedBy>
  <cp:revision>101</cp:revision>
  <dcterms:created xsi:type="dcterms:W3CDTF">2016-12-31T16:17:15Z</dcterms:created>
  <dcterms:modified xsi:type="dcterms:W3CDTF">2017-01-12T01:15:59Z</dcterms:modified>
</cp:coreProperties>
</file>